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73" r:id="rId3"/>
    <p:sldId id="377" r:id="rId4"/>
    <p:sldId id="287" r:id="rId5"/>
    <p:sldId id="375" r:id="rId6"/>
    <p:sldId id="372" r:id="rId7"/>
    <p:sldId id="376" r:id="rId8"/>
  </p:sldIdLst>
  <p:sldSz cx="9144000" cy="6858000" type="screen4x3"/>
  <p:notesSz cx="7010400" cy="9296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933C"/>
    <a:srgbClr val="0161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743" autoAdjust="0"/>
  </p:normalViewPr>
  <p:slideViewPr>
    <p:cSldViewPr snapToGrid="0">
      <p:cViewPr varScale="1">
        <p:scale>
          <a:sx n="156" d="100"/>
          <a:sy n="156" d="100"/>
        </p:scale>
        <p:origin x="218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-3834" y="-84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2100406-174F-4713-9717-286F164FF7DA}" type="datetimeFigureOut">
              <a:rPr lang="it-IT" smtClean="0"/>
              <a:pPr/>
              <a:t>11/06/2019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FB3A271-E2AC-405D-B2E4-F6EDDFA99C9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149339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03A6B39-9443-431B-99F8-D8773B86665A}" type="datetimeFigureOut">
              <a:rPr lang="it-IT" smtClean="0"/>
              <a:pPr/>
              <a:t>11/06/2019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22A36AE-E5A1-4099-9D77-B325C2AA038D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6613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391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303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578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 userDrawn="1"/>
        </p:nvSpPr>
        <p:spPr>
          <a:xfrm>
            <a:off x="-1" y="6354501"/>
            <a:ext cx="9144001" cy="54587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noAutofit/>
          </a:bodyPr>
          <a:lstStyle/>
          <a:p>
            <a:pPr algn="r">
              <a:defRPr/>
            </a:pPr>
            <a:r>
              <a:rPr lang="en-GB" sz="1100" b="1" kern="0" dirty="0" smtClean="0">
                <a:solidFill>
                  <a:schemeClr val="bg1"/>
                </a:solidFill>
                <a:latin typeface="+mn-lt"/>
              </a:rPr>
              <a:t>11</a:t>
            </a:r>
            <a:r>
              <a:rPr lang="en-GB" sz="1100" b="1" kern="0" baseline="30000" dirty="0" smtClean="0">
                <a:solidFill>
                  <a:schemeClr val="bg1"/>
                </a:solidFill>
                <a:latin typeface="+mn-lt"/>
              </a:rPr>
              <a:t>th</a:t>
            </a:r>
            <a:r>
              <a:rPr lang="en-GB" sz="1100" b="1" kern="0" dirty="0" smtClean="0">
                <a:solidFill>
                  <a:schemeClr val="bg1"/>
                </a:solidFill>
                <a:latin typeface="+mn-lt"/>
              </a:rPr>
              <a:t> International Conference on Sustainability </a:t>
            </a:r>
            <a:r>
              <a:rPr lang="en-GB" sz="1100" b="1" kern="0" dirty="0">
                <a:solidFill>
                  <a:schemeClr val="bg1"/>
                </a:solidFill>
                <a:latin typeface="+mn-lt"/>
              </a:rPr>
              <a:t>in Energy and </a:t>
            </a:r>
            <a:r>
              <a:rPr lang="en-GB" sz="1100" b="1" kern="0" dirty="0" smtClean="0">
                <a:solidFill>
                  <a:schemeClr val="bg1"/>
                </a:solidFill>
                <a:latin typeface="+mn-lt"/>
              </a:rPr>
              <a:t>Buildings (SEB-19)</a:t>
            </a:r>
          </a:p>
          <a:p>
            <a:pPr algn="r">
              <a:defRPr/>
            </a:pPr>
            <a:r>
              <a:rPr lang="it-IT" sz="1100" kern="0" dirty="0" smtClean="0">
                <a:solidFill>
                  <a:schemeClr val="bg1"/>
                </a:solidFill>
                <a:latin typeface="+mn-lt"/>
              </a:rPr>
              <a:t>Budapest, Hungary, 4-5 July 2019</a:t>
            </a:r>
            <a:endParaRPr lang="en-US" sz="1100" kern="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7" name="Picture 2" descr="KES International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5" y="6377299"/>
            <a:ext cx="769715" cy="491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upload.wikimedia.org/wikipedia/it/thumb/2/27/Politecnico_di_Torino_-_Logo.svg/1024px-Politecnico_di_Torino_-_Logo.svg.pn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2955" y="6377300"/>
            <a:ext cx="497642" cy="49143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" name="Picture 2" descr="http://www.unialliance.ac.uk/wp-content/uploads/2015/04/Int-CMET-landscape-logo_blue_rgb1-e1430397039917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894" y="6375946"/>
            <a:ext cx="989636" cy="494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Image result for logo for Budapest University of Technology and Economics, Hungary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5" t="15083" r="6806" b="17167"/>
          <a:stretch/>
        </p:blipFill>
        <p:spPr bwMode="auto">
          <a:xfrm>
            <a:off x="799715" y="6375946"/>
            <a:ext cx="1666754" cy="494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anner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899" y="0"/>
            <a:ext cx="6632293" cy="2538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 userDrawn="1"/>
        </p:nvSpPr>
        <p:spPr>
          <a:xfrm>
            <a:off x="35496" y="6279703"/>
            <a:ext cx="5688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bg1"/>
                </a:solidFill>
                <a:latin typeface="+mn-lt"/>
                <a:ea typeface="+mn-ea"/>
                <a:cs typeface="Times New Roman" panose="02020603050405020304" pitchFamily="18" charset="0"/>
              </a:rPr>
              <a:t>Name,</a:t>
            </a:r>
            <a:r>
              <a:rPr lang="en-US" sz="1200" b="0" i="0" kern="1200" baseline="0" dirty="0" smtClean="0">
                <a:solidFill>
                  <a:schemeClr val="bg1"/>
                </a:solidFill>
                <a:latin typeface="+mn-lt"/>
                <a:ea typeface="+mn-ea"/>
                <a:cs typeface="Times New Roman" panose="02020603050405020304" pitchFamily="18" charset="0"/>
              </a:rPr>
              <a:t> Surname (Presenting author)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kern="1200" baseline="0" dirty="0" smtClean="0">
                <a:solidFill>
                  <a:schemeClr val="bg1"/>
                </a:solidFill>
                <a:latin typeface="+mn-lt"/>
                <a:ea typeface="+mn-ea"/>
                <a:cs typeface="Times New Roman" panose="02020603050405020304" pitchFamily="18" charset="0"/>
              </a:rPr>
              <a:t>Title of the paper</a:t>
            </a:r>
            <a:endParaRPr lang="en-US" sz="1200" b="1" i="0" kern="1200" dirty="0" smtClean="0">
              <a:solidFill>
                <a:schemeClr val="bg1"/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ttangolo 4"/>
          <p:cNvSpPr/>
          <p:nvPr userDrawn="1"/>
        </p:nvSpPr>
        <p:spPr>
          <a:xfrm>
            <a:off x="7380312" y="6285220"/>
            <a:ext cx="568863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6</a:t>
            </a:r>
            <a:r>
              <a:rPr lang="en-US" sz="1100" b="0" i="0" kern="1200" baseline="30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11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International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Building Physics</a:t>
            </a:r>
            <a:r>
              <a:rPr lang="en-US" sz="1100" b="1" i="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0" i="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Conference</a:t>
            </a:r>
          </a:p>
        </p:txBody>
      </p:sp>
      <p:sp>
        <p:nvSpPr>
          <p:cNvPr id="8" name="CasellaDiTesto 11"/>
          <p:cNvSpPr txBox="1"/>
          <p:nvPr userDrawn="1"/>
        </p:nvSpPr>
        <p:spPr>
          <a:xfrm>
            <a:off x="-1" y="6354501"/>
            <a:ext cx="9144001" cy="54587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noAutofit/>
          </a:bodyPr>
          <a:lstStyle/>
          <a:p>
            <a:pPr algn="r">
              <a:defRPr/>
            </a:pPr>
            <a:r>
              <a:rPr lang="en-GB" sz="1100" b="1" kern="0" dirty="0" smtClean="0">
                <a:solidFill>
                  <a:schemeClr val="bg1"/>
                </a:solidFill>
                <a:latin typeface="+mn-lt"/>
              </a:rPr>
              <a:t>11</a:t>
            </a:r>
            <a:r>
              <a:rPr lang="en-GB" sz="1100" b="1" kern="0" baseline="30000" dirty="0" smtClean="0">
                <a:solidFill>
                  <a:schemeClr val="bg1"/>
                </a:solidFill>
                <a:latin typeface="+mn-lt"/>
              </a:rPr>
              <a:t>th</a:t>
            </a:r>
            <a:r>
              <a:rPr lang="en-GB" sz="1100" b="1" kern="0" dirty="0" smtClean="0">
                <a:solidFill>
                  <a:schemeClr val="bg1"/>
                </a:solidFill>
                <a:latin typeface="+mn-lt"/>
              </a:rPr>
              <a:t> International Conference on Sustainability </a:t>
            </a:r>
            <a:r>
              <a:rPr lang="en-GB" sz="1100" b="1" kern="0" dirty="0">
                <a:solidFill>
                  <a:schemeClr val="bg1"/>
                </a:solidFill>
                <a:latin typeface="+mn-lt"/>
              </a:rPr>
              <a:t>in Energy and </a:t>
            </a:r>
            <a:r>
              <a:rPr lang="en-GB" sz="1100" b="1" kern="0" dirty="0" smtClean="0">
                <a:solidFill>
                  <a:schemeClr val="bg1"/>
                </a:solidFill>
                <a:latin typeface="+mn-lt"/>
              </a:rPr>
              <a:t>Buildings (SEB-19)</a:t>
            </a:r>
          </a:p>
          <a:p>
            <a:pPr algn="r">
              <a:defRPr/>
            </a:pPr>
            <a:r>
              <a:rPr lang="it-IT" sz="1100" kern="0" dirty="0" smtClean="0">
                <a:solidFill>
                  <a:schemeClr val="bg1"/>
                </a:solidFill>
                <a:latin typeface="+mn-lt"/>
              </a:rPr>
              <a:t>Budapest, Hungary, 4-5 July 2019</a:t>
            </a:r>
            <a:endParaRPr lang="en-US" sz="1100" kern="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4394721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+mn-lt"/>
                <a:ea typeface="Times New Roman" pitchFamily="18" charset="0"/>
                <a:cs typeface="Times New Roman" panose="02020603050405020304" pitchFamily="18" charset="0"/>
              </a:rPr>
              <a:t>First Author</a:t>
            </a:r>
            <a:r>
              <a:rPr lang="en-US" baseline="30000" dirty="0" smtClean="0">
                <a:latin typeface="+mn-lt"/>
                <a:ea typeface="Times New Roman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+mn-lt"/>
                <a:ea typeface="Times New Roman" pitchFamily="18" charset="0"/>
                <a:cs typeface="Times New Roman" panose="02020603050405020304" pitchFamily="18" charset="0"/>
              </a:rPr>
              <a:t>, Second Author</a:t>
            </a:r>
            <a:r>
              <a:rPr lang="en-US" baseline="30000" dirty="0" smtClean="0">
                <a:latin typeface="+mn-lt"/>
                <a:ea typeface="Times New Roman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+mn-lt"/>
                <a:ea typeface="Times New Roman" pitchFamily="18" charset="0"/>
                <a:cs typeface="Times New Roman" panose="02020603050405020304" pitchFamily="18" charset="0"/>
              </a:rPr>
              <a:t>, Third Author</a:t>
            </a:r>
            <a:r>
              <a:rPr lang="en-US" baseline="30000" dirty="0" smtClean="0">
                <a:latin typeface="+mn-lt"/>
                <a:ea typeface="Times New Roman" pitchFamily="18" charset="0"/>
                <a:cs typeface="Times New Roman" panose="02020603050405020304" pitchFamily="18" charset="0"/>
              </a:rPr>
              <a:t>a,b</a:t>
            </a:r>
            <a:endParaRPr lang="it-IT" baseline="30000" dirty="0" smtClean="0">
              <a:latin typeface="+mn-lt"/>
              <a:ea typeface="Times New Roman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800" dirty="0" smtClean="0">
              <a:latin typeface="+mn-lt"/>
              <a:cs typeface="Times New Roman" panose="02020603050405020304" pitchFamily="18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400" baseline="30000" dirty="0" smtClean="0">
                <a:latin typeface="+mn-lt"/>
                <a:ea typeface="Times New Roman" pitchFamily="18" charset="0"/>
                <a:cs typeface="Times New Roman" panose="02020603050405020304" pitchFamily="18" charset="0"/>
              </a:rPr>
              <a:t>a </a:t>
            </a:r>
            <a:r>
              <a:rPr lang="en-US" sz="1400" baseline="0" dirty="0" smtClean="0">
                <a:latin typeface="+mn-lt"/>
                <a:ea typeface="Times New Roman" pitchFamily="18" charset="0"/>
                <a:cs typeface="Times New Roman" panose="02020603050405020304" pitchFamily="18" charset="0"/>
              </a:rPr>
              <a:t>First affiliation, Address, City and Postcode, Country</a:t>
            </a: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400" baseline="30000" dirty="0" smtClean="0">
                <a:latin typeface="+mn-lt"/>
                <a:ea typeface="Times New Roman" pitchFamily="18" charset="0"/>
                <a:cs typeface="Times New Roman" panose="02020603050405020304" pitchFamily="18" charset="0"/>
              </a:rPr>
              <a:t>b </a:t>
            </a:r>
            <a:r>
              <a:rPr lang="en-US" sz="1400" baseline="0" dirty="0" smtClean="0">
                <a:latin typeface="+mn-lt"/>
                <a:ea typeface="Times New Roman" pitchFamily="18" charset="0"/>
                <a:cs typeface="Times New Roman" panose="02020603050405020304" pitchFamily="18" charset="0"/>
              </a:rPr>
              <a:t>Second affiliation, Address, City and Postcode, Country</a:t>
            </a:r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0" y="3137161"/>
            <a:ext cx="9144000" cy="7350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+mj-lt"/>
                <a:ea typeface="Segoe UI Symbol" panose="020B0502040204020203" pitchFamily="34" charset="0"/>
                <a:cs typeface="Times New Roman" panose="02020603050405020304" pitchFamily="18" charset="0"/>
              </a:rPr>
              <a:t>Title</a:t>
            </a:r>
            <a:r>
              <a:rPr lang="en-US" sz="2800" b="1" baseline="0" dirty="0" smtClean="0">
                <a:latin typeface="+mj-lt"/>
                <a:ea typeface="Segoe UI Symbol" panose="020B0502040204020203" pitchFamily="34" charset="0"/>
                <a:cs typeface="Times New Roman" panose="02020603050405020304" pitchFamily="18" charset="0"/>
              </a:rPr>
              <a:t> of the paper</a:t>
            </a:r>
            <a:endParaRPr lang="it-IT" sz="2800" b="1" dirty="0">
              <a:latin typeface="+mj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51520" y="209545"/>
            <a:ext cx="8640960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PRESENTATION INSTRUCTIONS</a:t>
            </a:r>
            <a:endParaRPr kumimoji="0" lang="en-US" sz="4000" b="1" i="0" strike="noStrike" cap="none" normalizeH="0" baseline="0" dirty="0" smtClean="0">
              <a:ln>
                <a:noFill/>
              </a:ln>
              <a:effectLst/>
              <a:latin typeface="+mj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" name="Titolo 1"/>
          <p:cNvSpPr>
            <a:spLocks/>
          </p:cNvSpPr>
          <p:nvPr/>
        </p:nvSpPr>
        <p:spPr bwMode="auto">
          <a:xfrm>
            <a:off x="285720" y="2607047"/>
            <a:ext cx="857256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pitchFamily="34" charset="0"/>
              </a:rPr>
              <a:t>The oral presentation is 15 minutes duration;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pitchFamily="34" charset="0"/>
              </a:rPr>
              <a:t>After the presentation, 5 minutes are reserved for questions.</a:t>
            </a:r>
          </a:p>
          <a:p>
            <a:endParaRPr lang="en-US" sz="2200" dirty="0" smtClean="0">
              <a:cs typeface="Arial" pitchFamily="34" charset="0"/>
            </a:endParaRPr>
          </a:p>
          <a:p>
            <a:endParaRPr lang="en-US" sz="2200" dirty="0" smtClean="0"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pitchFamily="34" charset="0"/>
              </a:rPr>
              <a:t>The slides can be prepared as PowerPoint (2007 version, or later) or PDF-presentations;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pitchFamily="34" charset="0"/>
              </a:rPr>
              <a:t>Use this document as a template if you use MS-Power Point;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pitchFamily="34" charset="0"/>
              </a:rPr>
              <a:t>Please stick to the defined style of the presentation</a:t>
            </a:r>
            <a:r>
              <a:rPr lang="en-US" sz="2000" dirty="0" smtClean="0">
                <a:cs typeface="Arial" pitchFamily="34" charset="0"/>
              </a:rPr>
              <a:t>.</a:t>
            </a:r>
          </a:p>
          <a:p>
            <a:endParaRPr lang="en-US" sz="2000" dirty="0" smtClean="0">
              <a:cs typeface="Arial" pitchFamily="34" charset="0"/>
            </a:endParaRPr>
          </a:p>
          <a:p>
            <a:r>
              <a:rPr lang="it-IT" sz="2000" dirty="0">
                <a:cs typeface="Times New Roman" pitchFamily="18" charset="0"/>
              </a:rPr>
              <a:t/>
            </a:r>
            <a:br>
              <a:rPr lang="it-IT" sz="2000" dirty="0">
                <a:cs typeface="Times New Roman" pitchFamily="18" charset="0"/>
              </a:rPr>
            </a:br>
            <a:endParaRPr lang="it-IT" sz="2000" dirty="0"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-1" y="6305006"/>
            <a:ext cx="2879811" cy="55299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noAutofit/>
          </a:bodyPr>
          <a:lstStyle/>
          <a:p>
            <a:pPr algn="l">
              <a:defRPr/>
            </a:pPr>
            <a:r>
              <a:rPr lang="en-US" sz="1200" kern="0" noProof="0" dirty="0" smtClean="0">
                <a:solidFill>
                  <a:schemeClr val="bg1"/>
                </a:solidFill>
                <a:latin typeface="+mn-lt"/>
              </a:rPr>
              <a:t>Name,</a:t>
            </a:r>
            <a:r>
              <a:rPr lang="en-US" sz="1200" kern="0" baseline="0" noProof="0" dirty="0" smtClean="0">
                <a:solidFill>
                  <a:schemeClr val="bg1"/>
                </a:solidFill>
                <a:latin typeface="+mn-lt"/>
              </a:rPr>
              <a:t> Surname (presenting author)</a:t>
            </a:r>
          </a:p>
          <a:p>
            <a:pPr algn="l">
              <a:defRPr/>
            </a:pPr>
            <a:r>
              <a:rPr lang="en-US" sz="1400" b="1" kern="0" baseline="0" noProof="0" dirty="0" smtClean="0">
                <a:solidFill>
                  <a:schemeClr val="bg1"/>
                </a:solidFill>
                <a:latin typeface="+mn-lt"/>
              </a:rPr>
              <a:t>Title of the paper</a:t>
            </a:r>
            <a:endParaRPr lang="en-US" sz="1400" b="1" kern="0" noProof="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686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51520" y="209545"/>
            <a:ext cx="8640960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ACKNOLWEDGEMENTS</a:t>
            </a:r>
            <a:endParaRPr kumimoji="0" lang="en-US" sz="4000" b="1" i="0" strike="noStrike" cap="none" normalizeH="0" baseline="0" dirty="0" smtClean="0">
              <a:ln>
                <a:noFill/>
              </a:ln>
              <a:effectLst/>
              <a:latin typeface="+mj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" name="Titolo 1"/>
          <p:cNvSpPr>
            <a:spLocks/>
          </p:cNvSpPr>
          <p:nvPr/>
        </p:nvSpPr>
        <p:spPr bwMode="auto">
          <a:xfrm>
            <a:off x="285720" y="1772816"/>
            <a:ext cx="857256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pitchFamily="34" charset="0"/>
              </a:rPr>
              <a:t>Acknowledgement to funders and collaborators</a:t>
            </a:r>
            <a:endParaRPr lang="it-IT" sz="2000" dirty="0"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-1" y="6305006"/>
            <a:ext cx="2879811" cy="55299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noAutofit/>
          </a:bodyPr>
          <a:lstStyle/>
          <a:p>
            <a:pPr algn="l">
              <a:defRPr/>
            </a:pPr>
            <a:r>
              <a:rPr lang="en-US" sz="1200" kern="0" noProof="0" dirty="0" smtClean="0">
                <a:solidFill>
                  <a:schemeClr val="bg1"/>
                </a:solidFill>
                <a:latin typeface="+mn-lt"/>
              </a:rPr>
              <a:t>Name,</a:t>
            </a:r>
            <a:r>
              <a:rPr lang="en-US" sz="1200" kern="0" baseline="0" noProof="0" dirty="0" smtClean="0">
                <a:solidFill>
                  <a:schemeClr val="bg1"/>
                </a:solidFill>
                <a:latin typeface="+mn-lt"/>
              </a:rPr>
              <a:t> Surname (presenting author)</a:t>
            </a:r>
          </a:p>
          <a:p>
            <a:pPr algn="l">
              <a:defRPr/>
            </a:pPr>
            <a:r>
              <a:rPr lang="en-US" sz="1400" b="1" kern="0" baseline="0" noProof="0" dirty="0" smtClean="0">
                <a:solidFill>
                  <a:schemeClr val="bg1"/>
                </a:solidFill>
                <a:latin typeface="+mn-lt"/>
              </a:rPr>
              <a:t>Title of the paper</a:t>
            </a:r>
            <a:endParaRPr lang="en-US" sz="1400" b="1" kern="0" noProof="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087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51520" y="209545"/>
            <a:ext cx="8640960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SLIDE TITLE</a:t>
            </a:r>
            <a:endParaRPr kumimoji="0" lang="en-US" sz="4000" b="1" i="0" strike="noStrike" cap="none" normalizeH="0" baseline="0" dirty="0" smtClean="0">
              <a:ln>
                <a:noFill/>
              </a:ln>
              <a:effectLst/>
              <a:latin typeface="+mj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" name="Titolo 1"/>
          <p:cNvSpPr>
            <a:spLocks/>
          </p:cNvSpPr>
          <p:nvPr/>
        </p:nvSpPr>
        <p:spPr bwMode="auto">
          <a:xfrm>
            <a:off x="285720" y="1772816"/>
            <a:ext cx="857256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cs typeface="Arial" pitchFamily="34" charset="0"/>
              </a:rPr>
              <a:t>The slide title should be in </a:t>
            </a:r>
            <a:r>
              <a:rPr lang="en-US" sz="2200" dirty="0" smtClean="0">
                <a:cs typeface="Arial" pitchFamily="34" charset="0"/>
              </a:rPr>
              <a:t>Calibri font, size </a:t>
            </a:r>
            <a:r>
              <a:rPr lang="en-US" sz="2200" dirty="0">
                <a:cs typeface="Arial" pitchFamily="34" charset="0"/>
              </a:rPr>
              <a:t>40 point and capitalized;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cs typeface="Arial" pitchFamily="34" charset="0"/>
              </a:rPr>
              <a:t>Do not exceed 1 line for the </a:t>
            </a:r>
            <a:r>
              <a:rPr lang="en-US" sz="2200" dirty="0" smtClean="0">
                <a:cs typeface="Arial" pitchFamily="34" charset="0"/>
              </a:rPr>
              <a:t>title;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pitchFamily="34" charset="0"/>
              </a:rPr>
              <a:t>If you prefer you can number the slide titles (e.g. 1. INTRODUCTION, etc…).</a:t>
            </a:r>
            <a:endParaRPr lang="en-US" sz="2200" dirty="0">
              <a:cs typeface="Arial" pitchFamily="34" charset="0"/>
            </a:endParaRPr>
          </a:p>
          <a:p>
            <a:r>
              <a:rPr lang="it-IT" sz="2000" dirty="0">
                <a:cs typeface="Times New Roman" pitchFamily="18" charset="0"/>
              </a:rPr>
              <a:t/>
            </a:r>
            <a:br>
              <a:rPr lang="it-IT" sz="2000" dirty="0">
                <a:cs typeface="Times New Roman" pitchFamily="18" charset="0"/>
              </a:rPr>
            </a:br>
            <a:endParaRPr lang="it-IT" sz="2000" dirty="0"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-1" y="6305006"/>
            <a:ext cx="2879811" cy="55299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noAutofit/>
          </a:bodyPr>
          <a:lstStyle/>
          <a:p>
            <a:pPr algn="l">
              <a:defRPr/>
            </a:pPr>
            <a:r>
              <a:rPr lang="en-US" sz="1200" kern="0" noProof="0" dirty="0" smtClean="0">
                <a:solidFill>
                  <a:schemeClr val="bg1"/>
                </a:solidFill>
                <a:latin typeface="+mn-lt"/>
              </a:rPr>
              <a:t>Name,</a:t>
            </a:r>
            <a:r>
              <a:rPr lang="en-US" sz="1200" kern="0" baseline="0" noProof="0" dirty="0" smtClean="0">
                <a:solidFill>
                  <a:schemeClr val="bg1"/>
                </a:solidFill>
                <a:latin typeface="+mn-lt"/>
              </a:rPr>
              <a:t> Surname (presenting author)</a:t>
            </a:r>
          </a:p>
          <a:p>
            <a:pPr algn="l">
              <a:defRPr/>
            </a:pPr>
            <a:r>
              <a:rPr lang="en-US" sz="1400" b="1" kern="0" baseline="0" noProof="0" dirty="0" smtClean="0">
                <a:solidFill>
                  <a:schemeClr val="bg1"/>
                </a:solidFill>
                <a:latin typeface="+mn-lt"/>
              </a:rPr>
              <a:t>Title of the paper</a:t>
            </a:r>
            <a:endParaRPr lang="en-US" sz="1400" b="1" kern="0" noProof="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51520" y="209545"/>
            <a:ext cx="8640960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PRESENTATION MAIN BODY</a:t>
            </a:r>
            <a:endParaRPr kumimoji="0" lang="en-US" sz="4000" b="1" i="0" strike="noStrike" cap="none" normalizeH="0" baseline="0" dirty="0" smtClean="0">
              <a:ln>
                <a:noFill/>
              </a:ln>
              <a:effectLst/>
              <a:latin typeface="+mj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" name="Titolo 1"/>
          <p:cNvSpPr>
            <a:spLocks/>
          </p:cNvSpPr>
          <p:nvPr/>
        </p:nvSpPr>
        <p:spPr bwMode="auto">
          <a:xfrm>
            <a:off x="285720" y="1916832"/>
            <a:ext cx="857256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cs typeface="Arial" pitchFamily="34" charset="0"/>
            </a:endParaRPr>
          </a:p>
          <a:p>
            <a:r>
              <a:rPr lang="en-US" sz="2200" b="1" dirty="0" smtClean="0">
                <a:cs typeface="Arial" pitchFamily="34" charset="0"/>
              </a:rPr>
              <a:t>Instructions</a:t>
            </a:r>
          </a:p>
          <a:p>
            <a:endParaRPr lang="en-US" sz="2000" dirty="0" smtClean="0"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pitchFamily="34" charset="0"/>
              </a:rPr>
              <a:t>Text should be typed in Calibri font, 22 point size;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pitchFamily="34" charset="0"/>
              </a:rPr>
              <a:t>If necessary, headings should use font size 22 point and in bold;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pitchFamily="34" charset="0"/>
              </a:rPr>
              <a:t>Please write short sentences;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pitchFamily="34" charset="0"/>
              </a:rPr>
              <a:t>Avoid using more than 2-3 colors for text and illustrations;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Times New Roman" pitchFamily="18" charset="0"/>
              </a:rPr>
              <a:t>Avoid using only capital letters and underlining;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Times New Roman" pitchFamily="18" charset="0"/>
              </a:rPr>
              <a:t>Avoid extensive use of fading and other animations.</a:t>
            </a:r>
            <a:endParaRPr lang="en-US" sz="2200" dirty="0"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-1" y="6305006"/>
            <a:ext cx="2879811" cy="55299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noAutofit/>
          </a:bodyPr>
          <a:lstStyle/>
          <a:p>
            <a:pPr algn="l">
              <a:defRPr/>
            </a:pPr>
            <a:r>
              <a:rPr lang="en-US" sz="1200" kern="0" noProof="0" dirty="0" smtClean="0">
                <a:solidFill>
                  <a:schemeClr val="bg1"/>
                </a:solidFill>
                <a:latin typeface="+mn-lt"/>
              </a:rPr>
              <a:t>Name,</a:t>
            </a:r>
            <a:r>
              <a:rPr lang="en-US" sz="1200" kern="0" baseline="0" noProof="0" dirty="0" smtClean="0">
                <a:solidFill>
                  <a:schemeClr val="bg1"/>
                </a:solidFill>
                <a:latin typeface="+mn-lt"/>
              </a:rPr>
              <a:t> Surname (presenting author)</a:t>
            </a:r>
          </a:p>
          <a:p>
            <a:pPr algn="l">
              <a:defRPr/>
            </a:pPr>
            <a:r>
              <a:rPr lang="en-US" sz="1400" b="1" kern="0" baseline="0" noProof="0" dirty="0" smtClean="0">
                <a:solidFill>
                  <a:schemeClr val="bg1"/>
                </a:solidFill>
                <a:latin typeface="+mn-lt"/>
              </a:rPr>
              <a:t>Title of the paper</a:t>
            </a:r>
            <a:endParaRPr lang="en-US" sz="1400" b="1" kern="0" noProof="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38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51520" y="209545"/>
            <a:ext cx="8640960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CONCLUSION</a:t>
            </a:r>
            <a:endParaRPr kumimoji="0" lang="en-US" sz="4000" b="1" i="0" strike="noStrike" cap="none" normalizeH="0" baseline="0" dirty="0" smtClean="0">
              <a:ln>
                <a:noFill/>
              </a:ln>
              <a:effectLst/>
              <a:latin typeface="+mj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" name="Titolo 1"/>
          <p:cNvSpPr>
            <a:spLocks/>
          </p:cNvSpPr>
          <p:nvPr/>
        </p:nvSpPr>
        <p:spPr bwMode="auto">
          <a:xfrm>
            <a:off x="285720" y="1772816"/>
            <a:ext cx="857256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200" dirty="0" smtClean="0">
                <a:cs typeface="Arial" pitchFamily="34" charset="0"/>
              </a:rPr>
              <a:t>Please practice your presentation to ensure that it does not exceed 15 </a:t>
            </a:r>
            <a:r>
              <a:rPr lang="en-US" sz="2200" dirty="0" err="1" smtClean="0">
                <a:cs typeface="Arial" pitchFamily="34" charset="0"/>
              </a:rPr>
              <a:t>minutesing</a:t>
            </a:r>
            <a:r>
              <a:rPr lang="en-US" sz="2200" dirty="0" smtClean="0">
                <a:cs typeface="Arial" pitchFamily="34" charset="0"/>
              </a:rPr>
              <a:t> the timing.</a:t>
            </a:r>
          </a:p>
          <a:p>
            <a:endParaRPr lang="en-US" sz="2200" i="1" dirty="0">
              <a:cs typeface="Arial" pitchFamily="34" charset="0"/>
            </a:endParaRPr>
          </a:p>
          <a:p>
            <a:pPr algn="ctr"/>
            <a:r>
              <a:rPr lang="en-US" sz="2200" b="1" dirty="0" smtClean="0">
                <a:cs typeface="Arial" pitchFamily="34" charset="0"/>
              </a:rPr>
              <a:t>See you at SEB-19 in Budapest.</a:t>
            </a:r>
            <a:r>
              <a:rPr lang="it-IT" sz="2000" b="1" i="1" dirty="0">
                <a:latin typeface="Swis721 LtCn BT" pitchFamily="34" charset="0"/>
                <a:cs typeface="Times New Roman" pitchFamily="18" charset="0"/>
              </a:rPr>
              <a:t/>
            </a:r>
            <a:br>
              <a:rPr lang="it-IT" sz="2000" b="1" i="1" dirty="0">
                <a:latin typeface="Swis721 LtCn BT" pitchFamily="34" charset="0"/>
                <a:cs typeface="Times New Roman" pitchFamily="18" charset="0"/>
              </a:rPr>
            </a:br>
            <a:endParaRPr lang="it-IT" sz="2000" b="1" i="1" dirty="0">
              <a:latin typeface="Swis721 LtCn BT" pitchFamily="34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-1" y="6305006"/>
            <a:ext cx="2879811" cy="55299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noAutofit/>
          </a:bodyPr>
          <a:lstStyle/>
          <a:p>
            <a:pPr algn="l">
              <a:defRPr/>
            </a:pPr>
            <a:r>
              <a:rPr lang="en-US" sz="1200" kern="0" noProof="0" dirty="0" smtClean="0">
                <a:solidFill>
                  <a:schemeClr val="bg1"/>
                </a:solidFill>
                <a:latin typeface="+mn-lt"/>
              </a:rPr>
              <a:t>Name,</a:t>
            </a:r>
            <a:r>
              <a:rPr lang="en-US" sz="1200" kern="0" baseline="0" noProof="0" dirty="0" smtClean="0">
                <a:solidFill>
                  <a:schemeClr val="bg1"/>
                </a:solidFill>
                <a:latin typeface="+mn-lt"/>
              </a:rPr>
              <a:t> Surname (presenting author)</a:t>
            </a:r>
          </a:p>
          <a:p>
            <a:pPr algn="l">
              <a:defRPr/>
            </a:pPr>
            <a:r>
              <a:rPr lang="en-US" sz="1400" b="1" kern="0" baseline="0" noProof="0" dirty="0" smtClean="0">
                <a:solidFill>
                  <a:schemeClr val="bg1"/>
                </a:solidFill>
                <a:latin typeface="+mn-lt"/>
              </a:rPr>
              <a:t>Title of the paper</a:t>
            </a:r>
            <a:endParaRPr lang="en-US" sz="1400" b="1" kern="0" noProof="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198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51520" y="209545"/>
            <a:ext cx="8640960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REFERENCES</a:t>
            </a:r>
            <a:endParaRPr kumimoji="0" lang="en-US" sz="4000" b="1" i="0" strike="noStrike" cap="none" normalizeH="0" baseline="0" dirty="0" smtClean="0">
              <a:ln>
                <a:noFill/>
              </a:ln>
              <a:effectLst/>
              <a:latin typeface="+mj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" name="Titolo 1"/>
          <p:cNvSpPr>
            <a:spLocks/>
          </p:cNvSpPr>
          <p:nvPr/>
        </p:nvSpPr>
        <p:spPr bwMode="auto">
          <a:xfrm>
            <a:off x="285720" y="1772816"/>
            <a:ext cx="857256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200" dirty="0" smtClean="0">
                <a:cs typeface="Arial" pitchFamily="34" charset="0"/>
              </a:rPr>
              <a:t>List citations from presentation in Vancouver format.</a:t>
            </a:r>
          </a:p>
          <a:p>
            <a:endParaRPr lang="en-US" sz="2200" i="1" dirty="0">
              <a:cs typeface="Arial" pitchFamily="34" charset="0"/>
            </a:endParaRPr>
          </a:p>
          <a:p>
            <a:pPr algn="ctr"/>
            <a:r>
              <a:rPr lang="en-US" sz="2200" b="1" dirty="0" smtClean="0">
                <a:cs typeface="Arial" pitchFamily="34" charset="0"/>
              </a:rPr>
              <a:t>See you at SEB-17 in Chania!</a:t>
            </a:r>
            <a:r>
              <a:rPr lang="it-IT" sz="2000" b="1" i="1" dirty="0">
                <a:latin typeface="Swis721 LtCn BT" pitchFamily="34" charset="0"/>
                <a:cs typeface="Times New Roman" pitchFamily="18" charset="0"/>
              </a:rPr>
              <a:t/>
            </a:r>
            <a:br>
              <a:rPr lang="it-IT" sz="2000" b="1" i="1" dirty="0">
                <a:latin typeface="Swis721 LtCn BT" pitchFamily="34" charset="0"/>
                <a:cs typeface="Times New Roman" pitchFamily="18" charset="0"/>
              </a:rPr>
            </a:br>
            <a:endParaRPr lang="it-IT" sz="2000" b="1" i="1" dirty="0">
              <a:latin typeface="Swis721 LtCn BT" pitchFamily="34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-1" y="6305006"/>
            <a:ext cx="2879811" cy="55299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noAutofit/>
          </a:bodyPr>
          <a:lstStyle/>
          <a:p>
            <a:pPr algn="l">
              <a:defRPr/>
            </a:pPr>
            <a:r>
              <a:rPr lang="en-US" sz="1200" kern="0" noProof="0" dirty="0" smtClean="0">
                <a:solidFill>
                  <a:schemeClr val="bg1"/>
                </a:solidFill>
                <a:latin typeface="+mn-lt"/>
              </a:rPr>
              <a:t>Name,</a:t>
            </a:r>
            <a:r>
              <a:rPr lang="en-US" sz="1200" kern="0" baseline="0" noProof="0" dirty="0" smtClean="0">
                <a:solidFill>
                  <a:schemeClr val="bg1"/>
                </a:solidFill>
                <a:latin typeface="+mn-lt"/>
              </a:rPr>
              <a:t> Surname (presenting author)</a:t>
            </a:r>
          </a:p>
          <a:p>
            <a:pPr algn="l">
              <a:defRPr/>
            </a:pPr>
            <a:r>
              <a:rPr lang="en-US" sz="1400" b="1" kern="0" baseline="0" noProof="0" dirty="0" smtClean="0">
                <a:solidFill>
                  <a:schemeClr val="bg1"/>
                </a:solidFill>
                <a:latin typeface="+mn-lt"/>
              </a:rPr>
              <a:t>Title of the paper</a:t>
            </a:r>
            <a:endParaRPr lang="en-US" sz="1400" b="1" kern="0" noProof="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990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4550</TotalTime>
  <Words>313</Words>
  <Application>Microsoft Office PowerPoint</Application>
  <PresentationFormat>On-screen Show (4:3)</PresentationFormat>
  <Paragraphs>52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Segoe UI Symbol</vt:lpstr>
      <vt:lpstr>Swis721 LtCn BT</vt:lpstr>
      <vt:lpstr>Times New Roman</vt:lpstr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high performing buildings to nearly zero energy buildings: potential of an existing office building</dc:title>
  <dc:creator>Valentina</dc:creator>
  <cp:lastModifiedBy>Littlewood, John</cp:lastModifiedBy>
  <cp:revision>231</cp:revision>
  <dcterms:created xsi:type="dcterms:W3CDTF">2013-09-30T07:58:49Z</dcterms:created>
  <dcterms:modified xsi:type="dcterms:W3CDTF">2019-06-11T14:42:05Z</dcterms:modified>
</cp:coreProperties>
</file>